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embeddedFontLst>
    <p:embeddedFont>
      <p:font typeface="Public Sans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6" roundtripDataSignature="AMtx7mhv5FBHUie8l2ME8oDgc8MjFOAy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ublic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ublic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d8acfa8b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d8acfa8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54.jpg"/><Relationship Id="rId5" Type="http://schemas.openxmlformats.org/officeDocument/2006/relationships/image" Target="../media/image40.jpg"/><Relationship Id="rId6" Type="http://schemas.openxmlformats.org/officeDocument/2006/relationships/image" Target="../media/image39.jpg"/><Relationship Id="rId7" Type="http://schemas.openxmlformats.org/officeDocument/2006/relationships/image" Target="../media/image5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Relationship Id="rId4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jpg"/><Relationship Id="rId4" Type="http://schemas.openxmlformats.org/officeDocument/2006/relationships/image" Target="../media/image55.png"/><Relationship Id="rId5" Type="http://schemas.openxmlformats.org/officeDocument/2006/relationships/image" Target="../media/image37.png"/><Relationship Id="rId6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forms.gle/rt1sziqaqumkbC3U8" TargetMode="External"/><Relationship Id="rId4" Type="http://schemas.openxmlformats.org/officeDocument/2006/relationships/hyperlink" Target="https://forms.gle/MBrKMmspsYNj2ij1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35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0586">
            <a:off x="8305835" y="3348423"/>
            <a:ext cx="2422560" cy="7923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97" y="709791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Recurrent 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732076" y="5256621"/>
            <a:ext cx="8822174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Neural Networks (RNNs)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6100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764" y="3428342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32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9" name="Google Shape;239;p10"/>
          <p:cNvSpPr/>
          <p:nvPr/>
        </p:nvSpPr>
        <p:spPr>
          <a:xfrm>
            <a:off x="12530668" y="1674386"/>
            <a:ext cx="5757332" cy="8269059"/>
          </a:xfrm>
          <a:custGeom>
            <a:rect b="b" l="l" r="r" t="t"/>
            <a:pathLst>
              <a:path extrusionOk="0" h="8269059" w="5757332">
                <a:moveTo>
                  <a:pt x="0" y="0"/>
                </a:moveTo>
                <a:lnTo>
                  <a:pt x="5757332" y="0"/>
                </a:lnTo>
                <a:lnTo>
                  <a:pt x="5757332" y="8269059"/>
                </a:lnTo>
                <a:lnTo>
                  <a:pt x="0" y="8269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0" name="Google Shape;240;p10"/>
          <p:cNvGrpSpPr/>
          <p:nvPr/>
        </p:nvGrpSpPr>
        <p:grpSpPr>
          <a:xfrm>
            <a:off x="844054" y="2166406"/>
            <a:ext cx="10581243" cy="2584138"/>
            <a:chOff x="0" y="0"/>
            <a:chExt cx="14108325" cy="3445517"/>
          </a:xfrm>
        </p:grpSpPr>
        <p:sp>
          <p:nvSpPr>
            <p:cNvPr id="241" name="Google Shape;241;p10"/>
            <p:cNvSpPr/>
            <p:nvPr/>
          </p:nvSpPr>
          <p:spPr>
            <a:xfrm flipH="1">
              <a:off x="0" y="361569"/>
              <a:ext cx="13860441" cy="3083948"/>
            </a:xfrm>
            <a:custGeom>
              <a:rect b="b" l="l" r="r" t="t"/>
              <a:pathLst>
                <a:path extrusionOk="0" h="3083948" w="13860441">
                  <a:moveTo>
                    <a:pt x="13860441" y="0"/>
                  </a:moveTo>
                  <a:lnTo>
                    <a:pt x="0" y="0"/>
                  </a:lnTo>
                  <a:lnTo>
                    <a:pt x="0" y="3083948"/>
                  </a:lnTo>
                  <a:lnTo>
                    <a:pt x="13860441" y="3083948"/>
                  </a:lnTo>
                  <a:lnTo>
                    <a:pt x="13860441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2" name="Google Shape;242;p10"/>
            <p:cNvSpPr/>
            <p:nvPr/>
          </p:nvSpPr>
          <p:spPr>
            <a:xfrm>
              <a:off x="12802790" y="0"/>
              <a:ext cx="1305535" cy="2236898"/>
            </a:xfrm>
            <a:custGeom>
              <a:rect b="b" l="l" r="r" t="t"/>
              <a:pathLst>
                <a:path extrusionOk="0" h="2236898" w="1305535">
                  <a:moveTo>
                    <a:pt x="0" y="0"/>
                  </a:moveTo>
                  <a:lnTo>
                    <a:pt x="1305535" y="0"/>
                  </a:lnTo>
                  <a:lnTo>
                    <a:pt x="1305535" y="2236898"/>
                  </a:lnTo>
                  <a:lnTo>
                    <a:pt x="0" y="22368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3" name="Google Shape;243;p10"/>
            <p:cNvSpPr txBox="1"/>
            <p:nvPr/>
          </p:nvSpPr>
          <p:spPr>
            <a:xfrm>
              <a:off x="299707" y="439225"/>
              <a:ext cx="12503082" cy="1797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Can Feed Forward NN predicts the future value by using the historical data?</a:t>
              </a:r>
              <a:endParaRPr/>
            </a:p>
          </p:txBody>
        </p:sp>
      </p:grpSp>
      <p:sp>
        <p:nvSpPr>
          <p:cNvPr id="244" name="Google Shape;244;p10"/>
          <p:cNvSpPr txBox="1"/>
          <p:nvPr/>
        </p:nvSpPr>
        <p:spPr>
          <a:xfrm>
            <a:off x="1507744" y="757636"/>
            <a:ext cx="698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/>
          </a:p>
        </p:txBody>
      </p:sp>
      <p:sp>
        <p:nvSpPr>
          <p:cNvPr id="245" name="Google Shape;245;p10"/>
          <p:cNvSpPr txBox="1"/>
          <p:nvPr/>
        </p:nvSpPr>
        <p:spPr>
          <a:xfrm>
            <a:off x="2475391" y="4759161"/>
            <a:ext cx="4030980" cy="1049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0" i="0" lang="en-US" sz="5546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1686864" y="6151815"/>
            <a:ext cx="8753897" cy="3483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Issues in the feed forward neural network:</a:t>
            </a:r>
            <a:endParaRPr/>
          </a:p>
          <a:p>
            <a:pPr indent="-418189" lvl="1" marL="836379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73"/>
              <a:buFont typeface="Arial"/>
              <a:buChar char="•"/>
            </a:pP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handle </a:t>
            </a:r>
            <a:r>
              <a:rPr b="0" i="0" lang="en-US" sz="3873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sequential data</a:t>
            </a: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18189" lvl="1" marL="836379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73"/>
              <a:buFont typeface="Arial"/>
              <a:buChar char="•"/>
            </a:pP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only </a:t>
            </a:r>
            <a:r>
              <a:rPr b="0" i="0" lang="en-US" sz="3873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current input</a:t>
            </a: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18189" lvl="1" marL="836379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73"/>
              <a:buFont typeface="Arial"/>
              <a:buChar char="•"/>
            </a:pP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</a:t>
            </a:r>
            <a:r>
              <a:rPr b="0" i="0" lang="en-US" sz="3873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memorize </a:t>
            </a:r>
            <a:r>
              <a:rPr b="0" i="0" lang="en-US" sz="38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previous input.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52" name="Google Shape;252;p11"/>
          <p:cNvSpPr/>
          <p:nvPr/>
        </p:nvSpPr>
        <p:spPr>
          <a:xfrm>
            <a:off x="12507112" y="1674386"/>
            <a:ext cx="5780888" cy="8302892"/>
          </a:xfrm>
          <a:custGeom>
            <a:rect b="b" l="l" r="r" t="t"/>
            <a:pathLst>
              <a:path extrusionOk="0" h="8302892" w="5780888">
                <a:moveTo>
                  <a:pt x="0" y="0"/>
                </a:moveTo>
                <a:lnTo>
                  <a:pt x="5780888" y="0"/>
                </a:lnTo>
                <a:lnTo>
                  <a:pt x="5780888" y="8302892"/>
                </a:lnTo>
                <a:lnTo>
                  <a:pt x="0" y="8302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3" name="Google Shape;253;p11"/>
          <p:cNvGrpSpPr/>
          <p:nvPr/>
        </p:nvGrpSpPr>
        <p:grpSpPr>
          <a:xfrm>
            <a:off x="1884452" y="2866779"/>
            <a:ext cx="10581243" cy="2584138"/>
            <a:chOff x="0" y="0"/>
            <a:chExt cx="14108325" cy="3445517"/>
          </a:xfrm>
        </p:grpSpPr>
        <p:sp>
          <p:nvSpPr>
            <p:cNvPr id="254" name="Google Shape;254;p11"/>
            <p:cNvSpPr/>
            <p:nvPr/>
          </p:nvSpPr>
          <p:spPr>
            <a:xfrm flipH="1">
              <a:off x="0" y="361569"/>
              <a:ext cx="13860441" cy="3083948"/>
            </a:xfrm>
            <a:custGeom>
              <a:rect b="b" l="l" r="r" t="t"/>
              <a:pathLst>
                <a:path extrusionOk="0" h="3083948" w="13860441">
                  <a:moveTo>
                    <a:pt x="13860441" y="0"/>
                  </a:moveTo>
                  <a:lnTo>
                    <a:pt x="0" y="0"/>
                  </a:lnTo>
                  <a:lnTo>
                    <a:pt x="0" y="3083948"/>
                  </a:lnTo>
                  <a:lnTo>
                    <a:pt x="13860441" y="3083948"/>
                  </a:lnTo>
                  <a:lnTo>
                    <a:pt x="13860441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5" name="Google Shape;255;p11"/>
            <p:cNvSpPr/>
            <p:nvPr/>
          </p:nvSpPr>
          <p:spPr>
            <a:xfrm>
              <a:off x="12802790" y="0"/>
              <a:ext cx="1305535" cy="2236898"/>
            </a:xfrm>
            <a:custGeom>
              <a:rect b="b" l="l" r="r" t="t"/>
              <a:pathLst>
                <a:path extrusionOk="0" h="2236898" w="1305535">
                  <a:moveTo>
                    <a:pt x="0" y="0"/>
                  </a:moveTo>
                  <a:lnTo>
                    <a:pt x="1305535" y="0"/>
                  </a:lnTo>
                  <a:lnTo>
                    <a:pt x="1305535" y="2236898"/>
                  </a:lnTo>
                  <a:lnTo>
                    <a:pt x="0" y="22368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6" name="Google Shape;256;p11"/>
            <p:cNvSpPr txBox="1"/>
            <p:nvPr/>
          </p:nvSpPr>
          <p:spPr>
            <a:xfrm>
              <a:off x="678679" y="525745"/>
              <a:ext cx="12503082" cy="24920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 there any model that can work on </a:t>
              </a:r>
              <a:endParaRPr/>
            </a:p>
            <a:p>
              <a:pPr indent="0" lvl="0" marL="0" marR="0" rtl="0" algn="l">
                <a:lnSpc>
                  <a:spcPct val="12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series data?</a:t>
              </a:r>
              <a:endParaRPr/>
            </a:p>
            <a:p>
              <a:pPr indent="0" lvl="0" marL="0" marR="0" rtl="0" algn="l">
                <a:lnSpc>
                  <a:spcPct val="128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11"/>
          <p:cNvSpPr txBox="1"/>
          <p:nvPr/>
        </p:nvSpPr>
        <p:spPr>
          <a:xfrm>
            <a:off x="1488569" y="757636"/>
            <a:ext cx="698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/>
          </a:p>
        </p:txBody>
      </p:sp>
      <p:sp>
        <p:nvSpPr>
          <p:cNvPr id="258" name="Google Shape;258;p11"/>
          <p:cNvSpPr txBox="1"/>
          <p:nvPr/>
        </p:nvSpPr>
        <p:spPr>
          <a:xfrm>
            <a:off x="3078431" y="5468265"/>
            <a:ext cx="8756452" cy="171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0" i="0" lang="en-US" sz="4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Yes Recurrent Neural 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         Networks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4" name="Google Shape;264;p12"/>
          <p:cNvSpPr txBox="1"/>
          <p:nvPr/>
        </p:nvSpPr>
        <p:spPr>
          <a:xfrm>
            <a:off x="1467716" y="2297491"/>
            <a:ext cx="15443170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Networks (RNNs) are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recognize patterns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sequences of data, such as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time series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natural language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4">
            <a:alphaModFix/>
          </a:blip>
          <a:srcRect b="0" l="12645" r="15076" t="6809"/>
          <a:stretch/>
        </p:blipFill>
        <p:spPr>
          <a:xfrm>
            <a:off x="6901644" y="4071700"/>
            <a:ext cx="4484712" cy="57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/>
          <p:nvPr/>
        </p:nvSpPr>
        <p:spPr>
          <a:xfrm>
            <a:off x="1467725" y="756822"/>
            <a:ext cx="14940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Recurrent Neural Network (RNN)?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272" name="Google Shape;2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160" y="4165327"/>
            <a:ext cx="15504146" cy="605519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 txBox="1"/>
          <p:nvPr/>
        </p:nvSpPr>
        <p:spPr>
          <a:xfrm>
            <a:off x="1467725" y="795122"/>
            <a:ext cx="14940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Recurrent Neural Network (RNN)? 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1467716" y="2297491"/>
            <a:ext cx="15443170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Networks (RNNs) are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recognize patterns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sequences of data, such as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time series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natural language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280" name="Google Shape;2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6281" y="2940731"/>
            <a:ext cx="13054932" cy="73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 txBox="1"/>
          <p:nvPr/>
        </p:nvSpPr>
        <p:spPr>
          <a:xfrm>
            <a:off x="0" y="756797"/>
            <a:ext cx="5718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7" name="Google Shape;287;p15"/>
          <p:cNvSpPr/>
          <p:nvPr/>
        </p:nvSpPr>
        <p:spPr>
          <a:xfrm>
            <a:off x="3115062" y="4561039"/>
            <a:ext cx="12642316" cy="5320399"/>
          </a:xfrm>
          <a:custGeom>
            <a:rect b="b" l="l" r="r" t="t"/>
            <a:pathLst>
              <a:path extrusionOk="0" h="5320399" w="12642316">
                <a:moveTo>
                  <a:pt x="0" y="0"/>
                </a:moveTo>
                <a:lnTo>
                  <a:pt x="12642316" y="0"/>
                </a:lnTo>
                <a:lnTo>
                  <a:pt x="12642316" y="5320399"/>
                </a:lnTo>
                <a:lnTo>
                  <a:pt x="0" y="5320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8807"/>
            </a:stretch>
          </a:blipFill>
          <a:ln>
            <a:noFill/>
          </a:ln>
        </p:spPr>
      </p:sp>
      <p:sp>
        <p:nvSpPr>
          <p:cNvPr id="288" name="Google Shape;288;p15"/>
          <p:cNvSpPr txBox="1"/>
          <p:nvPr/>
        </p:nvSpPr>
        <p:spPr>
          <a:xfrm>
            <a:off x="1522079" y="772002"/>
            <a:ext cx="10795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characteristics of RNNs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1522079" y="2224901"/>
            <a:ext cx="14782762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RNNs have an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internal state (memory)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captures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information about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previous inputs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them well-suited for tasks involving sequential data where context is crucial.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0" y="-81406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5" name="Google Shape;295;p16"/>
          <p:cNvSpPr txBox="1"/>
          <p:nvPr/>
        </p:nvSpPr>
        <p:spPr>
          <a:xfrm>
            <a:off x="1433585" y="744527"/>
            <a:ext cx="970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Makes RNNs Special?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1747908" y="1971217"/>
            <a:ext cx="1319211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Networks (RNNs) distinguish themselves from other neural networks with their unique features: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16"/>
          <p:cNvGrpSpPr/>
          <p:nvPr/>
        </p:nvGrpSpPr>
        <p:grpSpPr>
          <a:xfrm>
            <a:off x="1311178" y="3374930"/>
            <a:ext cx="15665644" cy="6077270"/>
            <a:chOff x="0" y="-749663"/>
            <a:chExt cx="20887526" cy="8103027"/>
          </a:xfrm>
        </p:grpSpPr>
        <p:grpSp>
          <p:nvGrpSpPr>
            <p:cNvPr id="298" name="Google Shape;298;p16"/>
            <p:cNvGrpSpPr/>
            <p:nvPr/>
          </p:nvGrpSpPr>
          <p:grpSpPr>
            <a:xfrm>
              <a:off x="0" y="804883"/>
              <a:ext cx="9723188" cy="6548481"/>
              <a:chOff x="0" y="-142875"/>
              <a:chExt cx="1853103" cy="1248048"/>
            </a:xfrm>
          </p:grpSpPr>
          <p:sp>
            <p:nvSpPr>
              <p:cNvPr id="299" name="Google Shape;299;p16"/>
              <p:cNvSpPr/>
              <p:nvPr/>
            </p:nvSpPr>
            <p:spPr>
              <a:xfrm>
                <a:off x="0" y="0"/>
                <a:ext cx="1853103" cy="1105173"/>
              </a:xfrm>
              <a:custGeom>
                <a:rect b="b" l="l" r="r" t="t"/>
                <a:pathLst>
                  <a:path extrusionOk="0" h="1105173" w="1853103">
                    <a:moveTo>
                      <a:pt x="54144" y="0"/>
                    </a:moveTo>
                    <a:lnTo>
                      <a:pt x="1798959" y="0"/>
                    </a:lnTo>
                    <a:cubicBezTo>
                      <a:pt x="1813319" y="0"/>
                      <a:pt x="1827091" y="5704"/>
                      <a:pt x="1837245" y="15858"/>
                    </a:cubicBezTo>
                    <a:cubicBezTo>
                      <a:pt x="1847398" y="26012"/>
                      <a:pt x="1853103" y="39784"/>
                      <a:pt x="1853103" y="54144"/>
                    </a:cubicBezTo>
                    <a:lnTo>
                      <a:pt x="1853103" y="1051030"/>
                    </a:lnTo>
                    <a:cubicBezTo>
                      <a:pt x="1853103" y="1080932"/>
                      <a:pt x="1828862" y="1105173"/>
                      <a:pt x="1798959" y="1105173"/>
                    </a:cubicBezTo>
                    <a:lnTo>
                      <a:pt x="54144" y="1105173"/>
                    </a:lnTo>
                    <a:cubicBezTo>
                      <a:pt x="24241" y="1105173"/>
                      <a:pt x="0" y="1080932"/>
                      <a:pt x="0" y="1051030"/>
                    </a:cubicBezTo>
                    <a:lnTo>
                      <a:pt x="0" y="54144"/>
                    </a:lnTo>
                    <a:cubicBezTo>
                      <a:pt x="0" y="24241"/>
                      <a:pt x="24241" y="0"/>
                      <a:pt x="54144" y="0"/>
                    </a:cubicBezTo>
                    <a:close/>
                  </a:path>
                </a:pathLst>
              </a:custGeom>
              <a:solidFill>
                <a:srgbClr val="9015DB">
                  <a:alpha val="8392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 txBox="1"/>
              <p:nvPr/>
            </p:nvSpPr>
            <p:spPr>
              <a:xfrm>
                <a:off x="0" y="-142875"/>
                <a:ext cx="1853103" cy="1248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2650" lIns="52650" spcFirstLastPara="1" rIns="52650" wrap="square" tIns="5265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  <a:p>
                <a:pPr indent="0" lvl="0" marL="0" marR="0" rtl="0" algn="ctr">
                  <a:lnSpc>
                    <a:spcPct val="72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16"/>
            <p:cNvGrpSpPr/>
            <p:nvPr/>
          </p:nvGrpSpPr>
          <p:grpSpPr>
            <a:xfrm>
              <a:off x="1939309" y="-749663"/>
              <a:ext cx="5844571" cy="2644663"/>
              <a:chOff x="0" y="-142875"/>
              <a:chExt cx="1113893" cy="504035"/>
            </a:xfrm>
          </p:grpSpPr>
          <p:sp>
            <p:nvSpPr>
              <p:cNvPr id="302" name="Google Shape;302;p16"/>
              <p:cNvSpPr/>
              <p:nvPr/>
            </p:nvSpPr>
            <p:spPr>
              <a:xfrm>
                <a:off x="0" y="0"/>
                <a:ext cx="1113893" cy="361160"/>
              </a:xfrm>
              <a:custGeom>
                <a:rect b="b" l="l" r="r" t="t"/>
                <a:pathLst>
                  <a:path extrusionOk="0" h="361160" w="1113893">
                    <a:moveTo>
                      <a:pt x="90075" y="0"/>
                    </a:moveTo>
                    <a:lnTo>
                      <a:pt x="1023818" y="0"/>
                    </a:lnTo>
                    <a:cubicBezTo>
                      <a:pt x="1073565" y="0"/>
                      <a:pt x="1113893" y="40328"/>
                      <a:pt x="1113893" y="90075"/>
                    </a:cubicBezTo>
                    <a:lnTo>
                      <a:pt x="1113893" y="271085"/>
                    </a:lnTo>
                    <a:cubicBezTo>
                      <a:pt x="1113893" y="294975"/>
                      <a:pt x="1104403" y="317886"/>
                      <a:pt x="1087511" y="334778"/>
                    </a:cubicBezTo>
                    <a:cubicBezTo>
                      <a:pt x="1070618" y="351670"/>
                      <a:pt x="1047707" y="361160"/>
                      <a:pt x="1023818" y="361160"/>
                    </a:cubicBezTo>
                    <a:lnTo>
                      <a:pt x="90075" y="361160"/>
                    </a:lnTo>
                    <a:cubicBezTo>
                      <a:pt x="66186" y="361160"/>
                      <a:pt x="43275" y="351670"/>
                      <a:pt x="26382" y="334778"/>
                    </a:cubicBezTo>
                    <a:cubicBezTo>
                      <a:pt x="9490" y="317886"/>
                      <a:pt x="0" y="294975"/>
                      <a:pt x="0" y="271085"/>
                    </a:cubicBezTo>
                    <a:lnTo>
                      <a:pt x="0" y="90075"/>
                    </a:lnTo>
                    <a:cubicBezTo>
                      <a:pt x="0" y="66186"/>
                      <a:pt x="9490" y="43275"/>
                      <a:pt x="26382" y="26382"/>
                    </a:cubicBezTo>
                    <a:cubicBezTo>
                      <a:pt x="43275" y="9490"/>
                      <a:pt x="66186" y="0"/>
                      <a:pt x="90075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 txBox="1"/>
              <p:nvPr/>
            </p:nvSpPr>
            <p:spPr>
              <a:xfrm>
                <a:off x="0" y="-142875"/>
                <a:ext cx="1113893" cy="5040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2650" lIns="52650" spcFirstLastPara="1" rIns="52650" wrap="square" tIns="5265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Internal Memory</a:t>
                </a:r>
                <a:endParaRPr/>
              </a:p>
            </p:txBody>
          </p:sp>
        </p:grpSp>
        <p:sp>
          <p:nvSpPr>
            <p:cNvPr id="304" name="Google Shape;304;p16"/>
            <p:cNvSpPr txBox="1"/>
            <p:nvPr/>
          </p:nvSpPr>
          <p:spPr>
            <a:xfrm>
              <a:off x="911771" y="2169494"/>
              <a:ext cx="7899646" cy="4426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RNNs can remember past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inputs and use this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context when processing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new information, which is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their key feature.</a:t>
              </a:r>
              <a:endParaRPr/>
            </a:p>
          </p:txBody>
        </p:sp>
        <p:grpSp>
          <p:nvGrpSpPr>
            <p:cNvPr id="305" name="Google Shape;305;p16"/>
            <p:cNvGrpSpPr/>
            <p:nvPr/>
          </p:nvGrpSpPr>
          <p:grpSpPr>
            <a:xfrm>
              <a:off x="11164338" y="804883"/>
              <a:ext cx="9723188" cy="6548481"/>
              <a:chOff x="0" y="-142875"/>
              <a:chExt cx="1853103" cy="1248048"/>
            </a:xfrm>
          </p:grpSpPr>
          <p:sp>
            <p:nvSpPr>
              <p:cNvPr id="306" name="Google Shape;306;p16"/>
              <p:cNvSpPr/>
              <p:nvPr/>
            </p:nvSpPr>
            <p:spPr>
              <a:xfrm>
                <a:off x="0" y="0"/>
                <a:ext cx="1853103" cy="1105173"/>
              </a:xfrm>
              <a:custGeom>
                <a:rect b="b" l="l" r="r" t="t"/>
                <a:pathLst>
                  <a:path extrusionOk="0" h="1105173" w="1853103">
                    <a:moveTo>
                      <a:pt x="54144" y="0"/>
                    </a:moveTo>
                    <a:lnTo>
                      <a:pt x="1798959" y="0"/>
                    </a:lnTo>
                    <a:cubicBezTo>
                      <a:pt x="1813319" y="0"/>
                      <a:pt x="1827091" y="5704"/>
                      <a:pt x="1837245" y="15858"/>
                    </a:cubicBezTo>
                    <a:cubicBezTo>
                      <a:pt x="1847398" y="26012"/>
                      <a:pt x="1853103" y="39784"/>
                      <a:pt x="1853103" y="54144"/>
                    </a:cubicBezTo>
                    <a:lnTo>
                      <a:pt x="1853103" y="1051030"/>
                    </a:lnTo>
                    <a:cubicBezTo>
                      <a:pt x="1853103" y="1080932"/>
                      <a:pt x="1828862" y="1105173"/>
                      <a:pt x="1798959" y="1105173"/>
                    </a:cubicBezTo>
                    <a:lnTo>
                      <a:pt x="54144" y="1105173"/>
                    </a:lnTo>
                    <a:cubicBezTo>
                      <a:pt x="24241" y="1105173"/>
                      <a:pt x="0" y="1080932"/>
                      <a:pt x="0" y="1051030"/>
                    </a:cubicBezTo>
                    <a:lnTo>
                      <a:pt x="0" y="54144"/>
                    </a:lnTo>
                    <a:cubicBezTo>
                      <a:pt x="0" y="24241"/>
                      <a:pt x="24241" y="0"/>
                      <a:pt x="54144" y="0"/>
                    </a:cubicBezTo>
                    <a:close/>
                  </a:path>
                </a:pathLst>
              </a:custGeom>
              <a:solidFill>
                <a:srgbClr val="9015DB">
                  <a:alpha val="8392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0" y="-142875"/>
                <a:ext cx="1853103" cy="1248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2650" lIns="52650" spcFirstLastPara="1" rIns="52650" wrap="square" tIns="5265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  <a:p>
                <a:pPr indent="0" lvl="0" marL="0" marR="0" rtl="0" algn="ctr">
                  <a:lnSpc>
                    <a:spcPct val="72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16"/>
            <p:cNvGrpSpPr/>
            <p:nvPr/>
          </p:nvGrpSpPr>
          <p:grpSpPr>
            <a:xfrm>
              <a:off x="13103647" y="-749663"/>
              <a:ext cx="5844571" cy="2788315"/>
              <a:chOff x="0" y="-142875"/>
              <a:chExt cx="1113893" cy="531413"/>
            </a:xfrm>
          </p:grpSpPr>
          <p:sp>
            <p:nvSpPr>
              <p:cNvPr id="309" name="Google Shape;309;p16"/>
              <p:cNvSpPr/>
              <p:nvPr/>
            </p:nvSpPr>
            <p:spPr>
              <a:xfrm>
                <a:off x="0" y="0"/>
                <a:ext cx="1113893" cy="388538"/>
              </a:xfrm>
              <a:custGeom>
                <a:rect b="b" l="l" r="r" t="t"/>
                <a:pathLst>
                  <a:path extrusionOk="0" h="388538" w="1113893">
                    <a:moveTo>
                      <a:pt x="90075" y="0"/>
                    </a:moveTo>
                    <a:lnTo>
                      <a:pt x="1023818" y="0"/>
                    </a:lnTo>
                    <a:cubicBezTo>
                      <a:pt x="1073565" y="0"/>
                      <a:pt x="1113893" y="40328"/>
                      <a:pt x="1113893" y="90075"/>
                    </a:cubicBezTo>
                    <a:lnTo>
                      <a:pt x="1113893" y="298463"/>
                    </a:lnTo>
                    <a:cubicBezTo>
                      <a:pt x="1113893" y="322353"/>
                      <a:pt x="1104403" y="345264"/>
                      <a:pt x="1087511" y="362156"/>
                    </a:cubicBezTo>
                    <a:cubicBezTo>
                      <a:pt x="1070618" y="379048"/>
                      <a:pt x="1047707" y="388538"/>
                      <a:pt x="1023818" y="388538"/>
                    </a:cubicBezTo>
                    <a:lnTo>
                      <a:pt x="90075" y="388538"/>
                    </a:lnTo>
                    <a:cubicBezTo>
                      <a:pt x="66186" y="388538"/>
                      <a:pt x="43275" y="379048"/>
                      <a:pt x="26382" y="362156"/>
                    </a:cubicBezTo>
                    <a:cubicBezTo>
                      <a:pt x="9490" y="345264"/>
                      <a:pt x="0" y="322353"/>
                      <a:pt x="0" y="298463"/>
                    </a:cubicBezTo>
                    <a:lnTo>
                      <a:pt x="0" y="90075"/>
                    </a:lnTo>
                    <a:cubicBezTo>
                      <a:pt x="0" y="66186"/>
                      <a:pt x="9490" y="43275"/>
                      <a:pt x="26382" y="26382"/>
                    </a:cubicBezTo>
                    <a:cubicBezTo>
                      <a:pt x="43275" y="9490"/>
                      <a:pt x="66186" y="0"/>
                      <a:pt x="90075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 txBox="1"/>
              <p:nvPr/>
            </p:nvSpPr>
            <p:spPr>
              <a:xfrm>
                <a:off x="0" y="-142875"/>
                <a:ext cx="1113893" cy="531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2650" lIns="52650" spcFirstLastPara="1" rIns="52650" wrap="square" tIns="5265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/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Sequential Data Processing</a:t>
                </a:r>
                <a:endParaRPr/>
              </a:p>
            </p:txBody>
          </p:sp>
        </p:grpSp>
        <p:sp>
          <p:nvSpPr>
            <p:cNvPr id="311" name="Google Shape;311;p16"/>
            <p:cNvSpPr txBox="1"/>
            <p:nvPr/>
          </p:nvSpPr>
          <p:spPr>
            <a:xfrm>
              <a:off x="11829965" y="2169494"/>
              <a:ext cx="8391934" cy="4426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RNNs excel with sequential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and are ideal for tasks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like speech recognition,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machine translation, NLP, </a:t>
              </a:r>
              <a:endParaRPr/>
            </a:p>
            <a:p>
              <a:pPr indent="0" lvl="0" marL="0" marR="0" rtl="0" algn="ctr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31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text generation.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/>
          <p:nvPr/>
        </p:nvSpPr>
        <p:spPr>
          <a:xfrm>
            <a:off x="0" y="-81406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7" name="Google Shape;317;p17"/>
          <p:cNvSpPr txBox="1"/>
          <p:nvPr/>
        </p:nvSpPr>
        <p:spPr>
          <a:xfrm>
            <a:off x="1510285" y="744527"/>
            <a:ext cx="970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Makes RNNs Special?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1747908" y="1971217"/>
            <a:ext cx="1319211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Networks (RNNs) distinguish themselves from other neural networks with their unique features: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7"/>
          <p:cNvGrpSpPr/>
          <p:nvPr/>
        </p:nvGrpSpPr>
        <p:grpSpPr>
          <a:xfrm>
            <a:off x="1319413" y="3375521"/>
            <a:ext cx="15649174" cy="6070881"/>
            <a:chOff x="0" y="-748875"/>
            <a:chExt cx="20865565" cy="8094508"/>
          </a:xfrm>
        </p:grpSpPr>
        <p:grpSp>
          <p:nvGrpSpPr>
            <p:cNvPr id="320" name="Google Shape;320;p17"/>
            <p:cNvGrpSpPr/>
            <p:nvPr/>
          </p:nvGrpSpPr>
          <p:grpSpPr>
            <a:xfrm>
              <a:off x="0" y="804037"/>
              <a:ext cx="9712965" cy="6541596"/>
              <a:chOff x="0" y="-142875"/>
              <a:chExt cx="1853103" cy="1248048"/>
            </a:xfrm>
          </p:grpSpPr>
          <p:sp>
            <p:nvSpPr>
              <p:cNvPr id="321" name="Google Shape;321;p17"/>
              <p:cNvSpPr/>
              <p:nvPr/>
            </p:nvSpPr>
            <p:spPr>
              <a:xfrm>
                <a:off x="0" y="0"/>
                <a:ext cx="1853103" cy="1105173"/>
              </a:xfrm>
              <a:custGeom>
                <a:rect b="b" l="l" r="r" t="t"/>
                <a:pathLst>
                  <a:path extrusionOk="0" h="1105173" w="1853103">
                    <a:moveTo>
                      <a:pt x="56117" y="0"/>
                    </a:moveTo>
                    <a:lnTo>
                      <a:pt x="1796986" y="0"/>
                    </a:lnTo>
                    <a:cubicBezTo>
                      <a:pt x="1811869" y="0"/>
                      <a:pt x="1826143" y="5912"/>
                      <a:pt x="1836667" y="16436"/>
                    </a:cubicBezTo>
                    <a:cubicBezTo>
                      <a:pt x="1847191" y="26960"/>
                      <a:pt x="1853103" y="41234"/>
                      <a:pt x="1853103" y="56117"/>
                    </a:cubicBezTo>
                    <a:lnTo>
                      <a:pt x="1853103" y="1049057"/>
                    </a:lnTo>
                    <a:cubicBezTo>
                      <a:pt x="1853103" y="1080049"/>
                      <a:pt x="1827979" y="1105173"/>
                      <a:pt x="1796986" y="1105173"/>
                    </a:cubicBezTo>
                    <a:lnTo>
                      <a:pt x="56117" y="1105173"/>
                    </a:lnTo>
                    <a:cubicBezTo>
                      <a:pt x="25124" y="1105173"/>
                      <a:pt x="0" y="1080049"/>
                      <a:pt x="0" y="1049057"/>
                    </a:cubicBezTo>
                    <a:lnTo>
                      <a:pt x="0" y="56117"/>
                    </a:lnTo>
                    <a:cubicBezTo>
                      <a:pt x="0" y="25124"/>
                      <a:pt x="25124" y="0"/>
                      <a:pt x="56117" y="0"/>
                    </a:cubicBezTo>
                    <a:close/>
                  </a:path>
                </a:pathLst>
              </a:custGeom>
              <a:solidFill>
                <a:srgbClr val="9015DB">
                  <a:alpha val="8392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 txBox="1"/>
              <p:nvPr/>
            </p:nvSpPr>
            <p:spPr>
              <a:xfrm>
                <a:off x="0" y="-142875"/>
                <a:ext cx="1853103" cy="1248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  <a:p>
                <a:pPr indent="0" lvl="0" marL="0" marR="0" rtl="0" algn="ctr">
                  <a:lnSpc>
                    <a:spcPct val="72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11152600" y="804037"/>
              <a:ext cx="9712965" cy="6541596"/>
              <a:chOff x="0" y="-142875"/>
              <a:chExt cx="1853103" cy="1248048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0" y="0"/>
                <a:ext cx="1853103" cy="1105173"/>
              </a:xfrm>
              <a:custGeom>
                <a:rect b="b" l="l" r="r" t="t"/>
                <a:pathLst>
                  <a:path extrusionOk="0" h="1105173" w="1853103">
                    <a:moveTo>
                      <a:pt x="56117" y="0"/>
                    </a:moveTo>
                    <a:lnTo>
                      <a:pt x="1796986" y="0"/>
                    </a:lnTo>
                    <a:cubicBezTo>
                      <a:pt x="1811869" y="0"/>
                      <a:pt x="1826143" y="5912"/>
                      <a:pt x="1836667" y="16436"/>
                    </a:cubicBezTo>
                    <a:cubicBezTo>
                      <a:pt x="1847191" y="26960"/>
                      <a:pt x="1853103" y="41234"/>
                      <a:pt x="1853103" y="56117"/>
                    </a:cubicBezTo>
                    <a:lnTo>
                      <a:pt x="1853103" y="1049057"/>
                    </a:lnTo>
                    <a:cubicBezTo>
                      <a:pt x="1853103" y="1080049"/>
                      <a:pt x="1827979" y="1105173"/>
                      <a:pt x="1796986" y="1105173"/>
                    </a:cubicBezTo>
                    <a:lnTo>
                      <a:pt x="56117" y="1105173"/>
                    </a:lnTo>
                    <a:cubicBezTo>
                      <a:pt x="25124" y="1105173"/>
                      <a:pt x="0" y="1080049"/>
                      <a:pt x="0" y="1049057"/>
                    </a:cubicBezTo>
                    <a:lnTo>
                      <a:pt x="0" y="56117"/>
                    </a:lnTo>
                    <a:cubicBezTo>
                      <a:pt x="0" y="25124"/>
                      <a:pt x="25124" y="0"/>
                      <a:pt x="56117" y="0"/>
                    </a:cubicBezTo>
                    <a:close/>
                  </a:path>
                </a:pathLst>
              </a:custGeom>
              <a:solidFill>
                <a:srgbClr val="9015DB">
                  <a:alpha val="8392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 txBox="1"/>
              <p:nvPr/>
            </p:nvSpPr>
            <p:spPr>
              <a:xfrm>
                <a:off x="0" y="-142875"/>
                <a:ext cx="1853103" cy="1248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  <a:p>
                <a:pPr indent="0" lvl="0" marL="0" marR="0" rtl="0" algn="ctr">
                  <a:lnSpc>
                    <a:spcPct val="72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17"/>
            <p:cNvGrpSpPr/>
            <p:nvPr/>
          </p:nvGrpSpPr>
          <p:grpSpPr>
            <a:xfrm>
              <a:off x="13089870" y="-748875"/>
              <a:ext cx="5838426" cy="2785384"/>
              <a:chOff x="0" y="-142875"/>
              <a:chExt cx="1113893" cy="531413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0" y="0"/>
                <a:ext cx="1113893" cy="388538"/>
              </a:xfrm>
              <a:custGeom>
                <a:rect b="b" l="l" r="r" t="t"/>
                <a:pathLst>
                  <a:path extrusionOk="0" h="388538" w="1113893">
                    <a:moveTo>
                      <a:pt x="93357" y="0"/>
                    </a:moveTo>
                    <a:lnTo>
                      <a:pt x="1020536" y="0"/>
                    </a:lnTo>
                    <a:cubicBezTo>
                      <a:pt x="1072096" y="0"/>
                      <a:pt x="1113893" y="41798"/>
                      <a:pt x="1113893" y="93357"/>
                    </a:cubicBezTo>
                    <a:lnTo>
                      <a:pt x="1113893" y="295181"/>
                    </a:lnTo>
                    <a:cubicBezTo>
                      <a:pt x="1113893" y="319941"/>
                      <a:pt x="1104057" y="343687"/>
                      <a:pt x="1086549" y="361195"/>
                    </a:cubicBezTo>
                    <a:cubicBezTo>
                      <a:pt x="1069041" y="378703"/>
                      <a:pt x="1045295" y="388538"/>
                      <a:pt x="1020536" y="388538"/>
                    </a:cubicBezTo>
                    <a:lnTo>
                      <a:pt x="93357" y="388538"/>
                    </a:lnTo>
                    <a:cubicBezTo>
                      <a:pt x="68598" y="388538"/>
                      <a:pt x="44852" y="378703"/>
                      <a:pt x="27344" y="361195"/>
                    </a:cubicBezTo>
                    <a:cubicBezTo>
                      <a:pt x="9836" y="343687"/>
                      <a:pt x="0" y="319941"/>
                      <a:pt x="0" y="295181"/>
                    </a:cubicBezTo>
                    <a:lnTo>
                      <a:pt x="0" y="93357"/>
                    </a:lnTo>
                    <a:cubicBezTo>
                      <a:pt x="0" y="68598"/>
                      <a:pt x="9836" y="44852"/>
                      <a:pt x="27344" y="27344"/>
                    </a:cubicBezTo>
                    <a:cubicBezTo>
                      <a:pt x="44852" y="9836"/>
                      <a:pt x="68598" y="0"/>
                      <a:pt x="9335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 txBox="1"/>
              <p:nvPr/>
            </p:nvSpPr>
            <p:spPr>
              <a:xfrm>
                <a:off x="0" y="-142875"/>
                <a:ext cx="1113893" cy="531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Dynamic Processing</a:t>
                </a:r>
                <a:endParaRPr/>
              </a:p>
            </p:txBody>
          </p:sp>
        </p:grpSp>
        <p:sp>
          <p:nvSpPr>
            <p:cNvPr id="329" name="Google Shape;329;p17"/>
            <p:cNvSpPr txBox="1"/>
            <p:nvPr/>
          </p:nvSpPr>
          <p:spPr>
            <a:xfrm>
              <a:off x="156227" y="2167063"/>
              <a:ext cx="9400510" cy="439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RNNs analyze current inputs 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with previous ones, offering 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crucial context where meaning 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depends on prior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 information.</a:t>
              </a:r>
              <a:endParaRPr/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11853194" y="2607553"/>
              <a:ext cx="8311778" cy="3521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RNNs update their memory 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with new data, adapting 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to changing patterns in</a:t>
              </a:r>
              <a:endParaRPr/>
            </a:p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2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a sequence.</a:t>
              </a:r>
              <a:endParaRPr/>
            </a:p>
          </p:txBody>
        </p:sp>
        <p:grpSp>
          <p:nvGrpSpPr>
            <p:cNvPr id="331" name="Google Shape;331;p17"/>
            <p:cNvGrpSpPr/>
            <p:nvPr/>
          </p:nvGrpSpPr>
          <p:grpSpPr>
            <a:xfrm>
              <a:off x="1734659" y="-748875"/>
              <a:ext cx="5838426" cy="2785384"/>
              <a:chOff x="0" y="-142875"/>
              <a:chExt cx="1113893" cy="531413"/>
            </a:xfrm>
          </p:grpSpPr>
          <p:sp>
            <p:nvSpPr>
              <p:cNvPr id="332" name="Google Shape;332;p17"/>
              <p:cNvSpPr/>
              <p:nvPr/>
            </p:nvSpPr>
            <p:spPr>
              <a:xfrm>
                <a:off x="0" y="0"/>
                <a:ext cx="1113893" cy="388538"/>
              </a:xfrm>
              <a:custGeom>
                <a:rect b="b" l="l" r="r" t="t"/>
                <a:pathLst>
                  <a:path extrusionOk="0" h="388538" w="1113893">
                    <a:moveTo>
                      <a:pt x="93357" y="0"/>
                    </a:moveTo>
                    <a:lnTo>
                      <a:pt x="1020536" y="0"/>
                    </a:lnTo>
                    <a:cubicBezTo>
                      <a:pt x="1072096" y="0"/>
                      <a:pt x="1113893" y="41798"/>
                      <a:pt x="1113893" y="93357"/>
                    </a:cubicBezTo>
                    <a:lnTo>
                      <a:pt x="1113893" y="295181"/>
                    </a:lnTo>
                    <a:cubicBezTo>
                      <a:pt x="1113893" y="319941"/>
                      <a:pt x="1104057" y="343687"/>
                      <a:pt x="1086549" y="361195"/>
                    </a:cubicBezTo>
                    <a:cubicBezTo>
                      <a:pt x="1069041" y="378703"/>
                      <a:pt x="1045295" y="388538"/>
                      <a:pt x="1020536" y="388538"/>
                    </a:cubicBezTo>
                    <a:lnTo>
                      <a:pt x="93357" y="388538"/>
                    </a:lnTo>
                    <a:cubicBezTo>
                      <a:pt x="68598" y="388538"/>
                      <a:pt x="44852" y="378703"/>
                      <a:pt x="27344" y="361195"/>
                    </a:cubicBezTo>
                    <a:cubicBezTo>
                      <a:pt x="9836" y="343687"/>
                      <a:pt x="0" y="319941"/>
                      <a:pt x="0" y="295181"/>
                    </a:cubicBezTo>
                    <a:lnTo>
                      <a:pt x="0" y="93357"/>
                    </a:lnTo>
                    <a:cubicBezTo>
                      <a:pt x="0" y="68598"/>
                      <a:pt x="9836" y="44852"/>
                      <a:pt x="27344" y="27344"/>
                    </a:cubicBezTo>
                    <a:cubicBezTo>
                      <a:pt x="44852" y="9836"/>
                      <a:pt x="68598" y="0"/>
                      <a:pt x="9335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7"/>
              <p:cNvSpPr txBox="1"/>
              <p:nvPr/>
            </p:nvSpPr>
            <p:spPr>
              <a:xfrm>
                <a:off x="0" y="-142875"/>
                <a:ext cx="1113893" cy="531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/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Contextual Understanding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/>
          <p:nvPr/>
        </p:nvSpPr>
        <p:spPr>
          <a:xfrm>
            <a:off x="0" y="-8816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9" name="Google Shape;339;p18"/>
          <p:cNvSpPr txBox="1"/>
          <p:nvPr/>
        </p:nvSpPr>
        <p:spPr>
          <a:xfrm>
            <a:off x="1567785" y="649516"/>
            <a:ext cx="18254234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of RNNs</a:t>
            </a:r>
            <a:endParaRPr/>
          </a:p>
        </p:txBody>
      </p:sp>
      <p:sp>
        <p:nvSpPr>
          <p:cNvPr id="340" name="Google Shape;340;p18"/>
          <p:cNvSpPr txBox="1"/>
          <p:nvPr/>
        </p:nvSpPr>
        <p:spPr>
          <a:xfrm>
            <a:off x="3606715" y="2248413"/>
            <a:ext cx="13245154" cy="932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Natural Language Processing (NLP)</a:t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1910171" y="4557454"/>
            <a:ext cx="1270641" cy="1270641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</p:sp>
      <p:sp>
        <p:nvSpPr>
          <p:cNvPr id="342" name="Google Shape;342;p18"/>
          <p:cNvSpPr/>
          <p:nvPr/>
        </p:nvSpPr>
        <p:spPr>
          <a:xfrm>
            <a:off x="1910171" y="6086822"/>
            <a:ext cx="1270641" cy="1270641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819" r="-25819" t="0"/>
            </a:stretch>
          </a:blipFill>
          <a:ln>
            <a:noFill/>
          </a:ln>
        </p:spPr>
      </p:sp>
      <p:sp>
        <p:nvSpPr>
          <p:cNvPr id="343" name="Google Shape;343;p18"/>
          <p:cNvSpPr/>
          <p:nvPr/>
        </p:nvSpPr>
        <p:spPr>
          <a:xfrm>
            <a:off x="9743584" y="6086822"/>
            <a:ext cx="1270641" cy="1270641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9999" r="-29997" t="0"/>
            </a:stretch>
          </a:blipFill>
          <a:ln>
            <a:noFill/>
          </a:ln>
        </p:spPr>
      </p:sp>
      <p:sp>
        <p:nvSpPr>
          <p:cNvPr id="344" name="Google Shape;344;p18"/>
          <p:cNvSpPr txBox="1"/>
          <p:nvPr/>
        </p:nvSpPr>
        <p:spPr>
          <a:xfrm>
            <a:off x="3469697" y="4203910"/>
            <a:ext cx="4453493" cy="13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/>
          </a:p>
        </p:txBody>
      </p:sp>
      <p:sp>
        <p:nvSpPr>
          <p:cNvPr id="345" name="Google Shape;345;p18"/>
          <p:cNvSpPr txBox="1"/>
          <p:nvPr/>
        </p:nvSpPr>
        <p:spPr>
          <a:xfrm>
            <a:off x="11206742" y="4682642"/>
            <a:ext cx="5744817" cy="848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sp>
        <p:nvSpPr>
          <p:cNvPr id="346" name="Google Shape;346;p18"/>
          <p:cNvSpPr txBox="1"/>
          <p:nvPr/>
        </p:nvSpPr>
        <p:spPr>
          <a:xfrm>
            <a:off x="3469697" y="6125808"/>
            <a:ext cx="5111386" cy="848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11206742" y="5792571"/>
            <a:ext cx="5744817" cy="13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Prediction</a:t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9743584" y="4557454"/>
            <a:ext cx="1270641" cy="1270641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8993" r="-38993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4" name="Google Shape;354;p19"/>
          <p:cNvSpPr/>
          <p:nvPr/>
        </p:nvSpPr>
        <p:spPr>
          <a:xfrm>
            <a:off x="1983684" y="4702674"/>
            <a:ext cx="14320632" cy="5449045"/>
          </a:xfrm>
          <a:custGeom>
            <a:rect b="b" l="l" r="r" t="t"/>
            <a:pathLst>
              <a:path extrusionOk="0" h="5449045" w="14320632">
                <a:moveTo>
                  <a:pt x="0" y="0"/>
                </a:moveTo>
                <a:lnTo>
                  <a:pt x="14320632" y="0"/>
                </a:lnTo>
                <a:lnTo>
                  <a:pt x="14320632" y="5449046"/>
                </a:lnTo>
                <a:lnTo>
                  <a:pt x="0" y="5449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19"/>
          <p:cNvSpPr txBox="1"/>
          <p:nvPr/>
        </p:nvSpPr>
        <p:spPr>
          <a:xfrm>
            <a:off x="1567785" y="687866"/>
            <a:ext cx="1825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/>
          </a:p>
        </p:txBody>
      </p:sp>
      <p:sp>
        <p:nvSpPr>
          <p:cNvPr id="356" name="Google Shape;356;p19"/>
          <p:cNvSpPr txBox="1"/>
          <p:nvPr/>
        </p:nvSpPr>
        <p:spPr>
          <a:xfrm>
            <a:off x="1567785" y="2146164"/>
            <a:ext cx="1333123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RNNs generate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coherent 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predicting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next word based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previous words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useful for writing assistants, story generation, and chatbots.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2" name="Google Shape;362;p20"/>
          <p:cNvSpPr txBox="1"/>
          <p:nvPr/>
        </p:nvSpPr>
        <p:spPr>
          <a:xfrm>
            <a:off x="1510260" y="783716"/>
            <a:ext cx="1825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grpSp>
        <p:nvGrpSpPr>
          <p:cNvPr id="363" name="Google Shape;363;p20"/>
          <p:cNvGrpSpPr/>
          <p:nvPr/>
        </p:nvGrpSpPr>
        <p:grpSpPr>
          <a:xfrm>
            <a:off x="1028700" y="2529364"/>
            <a:ext cx="16934895" cy="5759291"/>
            <a:chOff x="0" y="-142875"/>
            <a:chExt cx="22579860" cy="7679055"/>
          </a:xfrm>
        </p:grpSpPr>
        <p:sp>
          <p:nvSpPr>
            <p:cNvPr id="364" name="Google Shape;364;p20"/>
            <p:cNvSpPr/>
            <p:nvPr/>
          </p:nvSpPr>
          <p:spPr>
            <a:xfrm>
              <a:off x="8957227" y="922142"/>
              <a:ext cx="13622633" cy="5834377"/>
            </a:xfrm>
            <a:custGeom>
              <a:rect b="b" l="l" r="r" t="t"/>
              <a:pathLst>
                <a:path extrusionOk="0" h="5834377" w="13622633">
                  <a:moveTo>
                    <a:pt x="0" y="0"/>
                  </a:moveTo>
                  <a:lnTo>
                    <a:pt x="13622633" y="0"/>
                  </a:lnTo>
                  <a:lnTo>
                    <a:pt x="13622633" y="5834377"/>
                  </a:lnTo>
                  <a:lnTo>
                    <a:pt x="0" y="58343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0289" l="-5107" r="-4661" t="-24129"/>
              </a:stretch>
            </a:blipFill>
            <a:ln>
              <a:noFill/>
            </a:ln>
          </p:spPr>
        </p:sp>
        <p:sp>
          <p:nvSpPr>
            <p:cNvPr id="365" name="Google Shape;365;p20"/>
            <p:cNvSpPr txBox="1"/>
            <p:nvPr/>
          </p:nvSpPr>
          <p:spPr>
            <a:xfrm>
              <a:off x="0" y="-142875"/>
              <a:ext cx="8957227" cy="7679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By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processing text data sequentially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RNNs can analyze the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sentiment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a given text (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positive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negative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or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neutral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based on the context provided by preceding words, useful for tasks like social media monitoring and customer feedback analysis.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21"/>
          <p:cNvSpPr/>
          <p:nvPr/>
        </p:nvSpPr>
        <p:spPr>
          <a:xfrm>
            <a:off x="9144000" y="1863757"/>
            <a:ext cx="9144000" cy="8423243"/>
          </a:xfrm>
          <a:custGeom>
            <a:rect b="b" l="l" r="r" t="t"/>
            <a:pathLst>
              <a:path extrusionOk="0" h="8423243" w="9144000">
                <a:moveTo>
                  <a:pt x="0" y="0"/>
                </a:moveTo>
                <a:lnTo>
                  <a:pt x="9144000" y="0"/>
                </a:lnTo>
                <a:lnTo>
                  <a:pt x="9144000" y="8423243"/>
                </a:lnTo>
                <a:lnTo>
                  <a:pt x="0" y="8423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304" r="-15548" t="-1936"/>
            </a:stretch>
          </a:blipFill>
          <a:ln>
            <a:noFill/>
          </a:ln>
        </p:spPr>
      </p:sp>
      <p:sp>
        <p:nvSpPr>
          <p:cNvPr id="372" name="Google Shape;372;p21"/>
          <p:cNvSpPr txBox="1"/>
          <p:nvPr/>
        </p:nvSpPr>
        <p:spPr>
          <a:xfrm>
            <a:off x="1625285" y="812816"/>
            <a:ext cx="1825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1028700" y="2592606"/>
            <a:ext cx="7596431" cy="6433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transcribe spoken language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text by capturing temporal dependencies in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audio signals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recognizing phonemes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sentences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forms the basis for voice-activated systems like virtual assistants (e.g., Siri, Alexa)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automated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transcription services.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9" name="Google Shape;379;p22"/>
          <p:cNvSpPr/>
          <p:nvPr/>
        </p:nvSpPr>
        <p:spPr>
          <a:xfrm>
            <a:off x="8513832" y="1814435"/>
            <a:ext cx="9774168" cy="8472565"/>
          </a:xfrm>
          <a:custGeom>
            <a:rect b="b" l="l" r="r" t="t"/>
            <a:pathLst>
              <a:path extrusionOk="0" h="8472565" w="9774168">
                <a:moveTo>
                  <a:pt x="0" y="0"/>
                </a:moveTo>
                <a:lnTo>
                  <a:pt x="9774168" y="0"/>
                </a:lnTo>
                <a:lnTo>
                  <a:pt x="9774168" y="8472565"/>
                </a:lnTo>
                <a:lnTo>
                  <a:pt x="0" y="8472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7106" r="-14661" t="-1344"/>
            </a:stretch>
          </a:blipFill>
          <a:ln>
            <a:noFill/>
          </a:ln>
        </p:spPr>
      </p:sp>
      <p:sp>
        <p:nvSpPr>
          <p:cNvPr id="380" name="Google Shape;380;p22"/>
          <p:cNvSpPr txBox="1"/>
          <p:nvPr/>
        </p:nvSpPr>
        <p:spPr>
          <a:xfrm>
            <a:off x="1548610" y="763491"/>
            <a:ext cx="1825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Series Prediction</a:t>
            </a:r>
            <a:endParaRPr/>
          </a:p>
        </p:txBody>
      </p:sp>
      <p:sp>
        <p:nvSpPr>
          <p:cNvPr id="381" name="Google Shape;381;p22"/>
          <p:cNvSpPr txBox="1"/>
          <p:nvPr/>
        </p:nvSpPr>
        <p:spPr>
          <a:xfrm>
            <a:off x="861270" y="2690319"/>
            <a:ext cx="6797962" cy="579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RNNs excel at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predicting future values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time series by analyzing historical data, making them valuable in finance, weather forecasting, and demand prediction. Their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ability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retain past information enables accurate forecasting of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trends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anomalies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7" name="Google Shape;387;p23"/>
          <p:cNvSpPr txBox="1"/>
          <p:nvPr/>
        </p:nvSpPr>
        <p:spPr>
          <a:xfrm>
            <a:off x="1682810" y="744527"/>
            <a:ext cx="1404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RNN Cells</a:t>
            </a:r>
            <a:endParaRPr/>
          </a:p>
        </p:txBody>
      </p:sp>
      <p:sp>
        <p:nvSpPr>
          <p:cNvPr id="388" name="Google Shape;388;p23"/>
          <p:cNvSpPr txBox="1"/>
          <p:nvPr/>
        </p:nvSpPr>
        <p:spPr>
          <a:xfrm>
            <a:off x="2018235" y="5084267"/>
            <a:ext cx="6572994" cy="86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Different types of RNNs </a:t>
            </a:r>
            <a:endParaRPr/>
          </a:p>
        </p:txBody>
      </p:sp>
      <p:grpSp>
        <p:nvGrpSpPr>
          <p:cNvPr id="389" name="Google Shape;389;p23"/>
          <p:cNvGrpSpPr/>
          <p:nvPr/>
        </p:nvGrpSpPr>
        <p:grpSpPr>
          <a:xfrm>
            <a:off x="10107747" y="3245776"/>
            <a:ext cx="6653499" cy="4724731"/>
            <a:chOff x="0" y="0"/>
            <a:chExt cx="8871332" cy="6299642"/>
          </a:xfrm>
        </p:grpSpPr>
        <p:sp>
          <p:nvSpPr>
            <p:cNvPr id="390" name="Google Shape;390;p23"/>
            <p:cNvSpPr/>
            <p:nvPr/>
          </p:nvSpPr>
          <p:spPr>
            <a:xfrm>
              <a:off x="0" y="0"/>
              <a:ext cx="8871332" cy="6299642"/>
            </a:xfrm>
            <a:custGeom>
              <a:rect b="b" l="l" r="r" t="t"/>
              <a:pathLst>
                <a:path extrusionOk="0" h="6299642" w="8871332">
                  <a:moveTo>
                    <a:pt x="0" y="0"/>
                  </a:moveTo>
                  <a:lnTo>
                    <a:pt x="8871332" y="0"/>
                  </a:lnTo>
                  <a:lnTo>
                    <a:pt x="8871332" y="6299642"/>
                  </a:lnTo>
                  <a:lnTo>
                    <a:pt x="0" y="62996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49128" l="0" r="0" t="-680"/>
              </a:stretch>
            </a:blipFill>
            <a:ln>
              <a:noFill/>
            </a:ln>
          </p:spPr>
        </p:sp>
        <p:sp>
          <p:nvSpPr>
            <p:cNvPr id="391" name="Google Shape;391;p23"/>
            <p:cNvSpPr txBox="1"/>
            <p:nvPr/>
          </p:nvSpPr>
          <p:spPr>
            <a:xfrm>
              <a:off x="3394007" y="1068262"/>
              <a:ext cx="2133798" cy="1010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LSTM </a:t>
              </a:r>
              <a:endParaRPr/>
            </a:p>
          </p:txBody>
        </p:sp>
        <p:sp>
          <p:nvSpPr>
            <p:cNvPr id="392" name="Google Shape;392;p23"/>
            <p:cNvSpPr txBox="1"/>
            <p:nvPr/>
          </p:nvSpPr>
          <p:spPr>
            <a:xfrm>
              <a:off x="3394002" y="4307432"/>
              <a:ext cx="2835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GRU</a:t>
              </a: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1273538" y="607040"/>
              <a:ext cx="463947" cy="1151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94" name="Google Shape;394;p23"/>
            <p:cNvSpPr txBox="1"/>
            <p:nvPr/>
          </p:nvSpPr>
          <p:spPr>
            <a:xfrm>
              <a:off x="1177646" y="3943222"/>
              <a:ext cx="490736" cy="1151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0" name="Google Shape;400;p24"/>
          <p:cNvSpPr txBox="1"/>
          <p:nvPr/>
        </p:nvSpPr>
        <p:spPr>
          <a:xfrm>
            <a:off x="1529460" y="782852"/>
            <a:ext cx="1109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Long Short-Term Memory (LSTM)</a:t>
            </a:r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1028700" y="2703090"/>
            <a:ext cx="16915014" cy="6163595"/>
            <a:chOff x="0" y="0"/>
            <a:chExt cx="22553352" cy="8218126"/>
          </a:xfrm>
        </p:grpSpPr>
        <p:pic>
          <p:nvPicPr>
            <p:cNvPr id="402" name="Google Shape;402;p24"/>
            <p:cNvPicPr preferRelativeResize="0"/>
            <p:nvPr/>
          </p:nvPicPr>
          <p:blipFill rotWithShape="1">
            <a:blip r:embed="rId4">
              <a:alphaModFix/>
            </a:blip>
            <a:srcRect b="6838" l="5738" r="0" t="5129"/>
            <a:stretch/>
          </p:blipFill>
          <p:spPr>
            <a:xfrm>
              <a:off x="10820400" y="0"/>
              <a:ext cx="11732952" cy="8218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4"/>
            <p:cNvSpPr txBox="1"/>
            <p:nvPr/>
          </p:nvSpPr>
          <p:spPr>
            <a:xfrm>
              <a:off x="0" y="1075231"/>
              <a:ext cx="9888353" cy="5126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LSTM networks</a:t>
              </a:r>
              <a:r>
                <a:rPr b="0" i="0" lang="en-US" sz="3600" u="none" cap="none" strike="noStrike">
                  <a:solidFill>
                    <a:srgbClr val="AC58D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introduce memory cells and gates (input, forget, and output gates) to control the flow of information, effectively mitigating the vanishing gradient problem and capturing long-term dependencies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9" name="Google Shape;409;p25"/>
          <p:cNvSpPr txBox="1"/>
          <p:nvPr/>
        </p:nvSpPr>
        <p:spPr>
          <a:xfrm>
            <a:off x="1567785" y="763677"/>
            <a:ext cx="9708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Gated Recurrent Unit (GRU):</a:t>
            </a:r>
            <a:endParaRPr/>
          </a:p>
        </p:txBody>
      </p:sp>
      <p:grpSp>
        <p:nvGrpSpPr>
          <p:cNvPr id="410" name="Google Shape;410;p25"/>
          <p:cNvGrpSpPr/>
          <p:nvPr/>
        </p:nvGrpSpPr>
        <p:grpSpPr>
          <a:xfrm>
            <a:off x="1567785" y="2788646"/>
            <a:ext cx="16608472" cy="4783503"/>
            <a:chOff x="0" y="0"/>
            <a:chExt cx="22144629" cy="6378003"/>
          </a:xfrm>
        </p:grpSpPr>
        <p:pic>
          <p:nvPicPr>
            <p:cNvPr id="411" name="Google Shape;411;p25"/>
            <p:cNvPicPr preferRelativeResize="0"/>
            <p:nvPr/>
          </p:nvPicPr>
          <p:blipFill rotWithShape="1">
            <a:blip r:embed="rId4">
              <a:alphaModFix/>
            </a:blip>
            <a:srcRect b="28210" l="8847" r="5661" t="0"/>
            <a:stretch/>
          </p:blipFill>
          <p:spPr>
            <a:xfrm>
              <a:off x="10101620" y="0"/>
              <a:ext cx="12043009" cy="6279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5"/>
            <p:cNvSpPr txBox="1"/>
            <p:nvPr/>
          </p:nvSpPr>
          <p:spPr>
            <a:xfrm>
              <a:off x="0" y="400748"/>
              <a:ext cx="10101620" cy="5977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GRU is a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simplified version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LSTM with fewer gates (reset and update gates), which makes it computationally more efficient while still handling long-term dependencies well.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6"/>
          <p:cNvGrpSpPr/>
          <p:nvPr/>
        </p:nvGrpSpPr>
        <p:grpSpPr>
          <a:xfrm>
            <a:off x="0" y="-144661"/>
            <a:ext cx="18821203" cy="11332277"/>
            <a:chOff x="0" y="-192881"/>
            <a:chExt cx="25094937" cy="15109702"/>
          </a:xfrm>
        </p:grpSpPr>
        <p:sp>
          <p:nvSpPr>
            <p:cNvPr id="418" name="Google Shape;418;p26"/>
            <p:cNvSpPr/>
            <p:nvPr/>
          </p:nvSpPr>
          <p:spPr>
            <a:xfrm>
              <a:off x="0" y="0"/>
              <a:ext cx="24384000" cy="8112170"/>
            </a:xfrm>
            <a:custGeom>
              <a:rect b="b" l="l" r="r" t="t"/>
              <a:pathLst>
                <a:path extrusionOk="0" h="811217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112170"/>
                  </a:lnTo>
                  <a:lnTo>
                    <a:pt x="0" y="81121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41371" l="0" r="0" t="-59208"/>
              </a:stretch>
            </a:blipFill>
            <a:ln>
              <a:noFill/>
            </a:ln>
          </p:spPr>
        </p:sp>
        <p:grpSp>
          <p:nvGrpSpPr>
            <p:cNvPr id="419" name="Google Shape;419;p26"/>
            <p:cNvGrpSpPr/>
            <p:nvPr/>
          </p:nvGrpSpPr>
          <p:grpSpPr>
            <a:xfrm>
              <a:off x="0" y="-192881"/>
              <a:ext cx="24384000" cy="8305051"/>
              <a:chOff x="0" y="-38100"/>
              <a:chExt cx="4816593" cy="1640504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0" y="0"/>
                <a:ext cx="4816592" cy="1602404"/>
              </a:xfrm>
              <a:custGeom>
                <a:rect b="b" l="l" r="r" t="t"/>
                <a:pathLst>
                  <a:path extrusionOk="0" h="1602404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602404"/>
                    </a:lnTo>
                    <a:lnTo>
                      <a:pt x="0" y="1602404"/>
                    </a:lnTo>
                    <a:close/>
                  </a:path>
                </a:pathLst>
              </a:custGeom>
              <a:solidFill>
                <a:srgbClr val="5E118D">
                  <a:alpha val="75294"/>
                </a:srgbClr>
              </a:solidFill>
              <a:ln>
                <a:noFill/>
              </a:ln>
            </p:spPr>
          </p:sp>
          <p:sp>
            <p:nvSpPr>
              <p:cNvPr id="421" name="Google Shape;421;p26"/>
              <p:cNvSpPr txBox="1"/>
              <p:nvPr/>
            </p:nvSpPr>
            <p:spPr>
              <a:xfrm>
                <a:off x="0" y="-38100"/>
                <a:ext cx="4816593" cy="1640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" name="Google Shape;422;p26"/>
            <p:cNvSpPr/>
            <p:nvPr/>
          </p:nvSpPr>
          <p:spPr>
            <a:xfrm>
              <a:off x="282827" y="953346"/>
              <a:ext cx="24812110" cy="13963475"/>
            </a:xfrm>
            <a:custGeom>
              <a:rect b="b" l="l" r="r" t="t"/>
              <a:pathLst>
                <a:path extrusionOk="0" h="13963475" w="24812110">
                  <a:moveTo>
                    <a:pt x="0" y="0"/>
                  </a:moveTo>
                  <a:lnTo>
                    <a:pt x="24812110" y="0"/>
                  </a:lnTo>
                  <a:lnTo>
                    <a:pt x="24812110" y="13963475"/>
                  </a:lnTo>
                  <a:lnTo>
                    <a:pt x="0" y="139634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1" r="-22" t="0"/>
              </a:stretch>
            </a:blipFill>
            <a:ln>
              <a:noFill/>
            </a:ln>
          </p:spPr>
        </p:sp>
        <p:grpSp>
          <p:nvGrpSpPr>
            <p:cNvPr id="423" name="Google Shape;423;p26"/>
            <p:cNvGrpSpPr/>
            <p:nvPr/>
          </p:nvGrpSpPr>
          <p:grpSpPr>
            <a:xfrm>
              <a:off x="1023606" y="1852006"/>
              <a:ext cx="21988794" cy="10702788"/>
              <a:chOff x="0" y="-38100"/>
              <a:chExt cx="4343466" cy="2114131"/>
            </a:xfrm>
          </p:grpSpPr>
          <p:sp>
            <p:nvSpPr>
              <p:cNvPr id="424" name="Google Shape;424;p26"/>
              <p:cNvSpPr/>
              <p:nvPr/>
            </p:nvSpPr>
            <p:spPr>
              <a:xfrm>
                <a:off x="0" y="0"/>
                <a:ext cx="4343465" cy="2076031"/>
              </a:xfrm>
              <a:custGeom>
                <a:rect b="b" l="l" r="r" t="t"/>
                <a:pathLst>
                  <a:path extrusionOk="0" h="2076031" w="4343465">
                    <a:moveTo>
                      <a:pt x="46945" y="0"/>
                    </a:moveTo>
                    <a:lnTo>
                      <a:pt x="4296521" y="0"/>
                    </a:lnTo>
                    <a:cubicBezTo>
                      <a:pt x="4322448" y="0"/>
                      <a:pt x="4343465" y="21018"/>
                      <a:pt x="4343465" y="46945"/>
                    </a:cubicBezTo>
                    <a:lnTo>
                      <a:pt x="4343465" y="2029086"/>
                    </a:lnTo>
                    <a:cubicBezTo>
                      <a:pt x="4343465" y="2055013"/>
                      <a:pt x="4322448" y="2076031"/>
                      <a:pt x="4296521" y="2076031"/>
                    </a:cubicBezTo>
                    <a:lnTo>
                      <a:pt x="46945" y="2076031"/>
                    </a:lnTo>
                    <a:cubicBezTo>
                      <a:pt x="21018" y="2076031"/>
                      <a:pt x="0" y="2055013"/>
                      <a:pt x="0" y="2029086"/>
                    </a:cubicBezTo>
                    <a:lnTo>
                      <a:pt x="0" y="46945"/>
                    </a:lnTo>
                    <a:cubicBezTo>
                      <a:pt x="0" y="21018"/>
                      <a:pt x="21018" y="0"/>
                      <a:pt x="46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 txBox="1"/>
              <p:nvPr/>
            </p:nvSpPr>
            <p:spPr>
              <a:xfrm>
                <a:off x="0" y="-38100"/>
                <a:ext cx="4343466" cy="2114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26"/>
            <p:cNvSpPr/>
            <p:nvPr/>
          </p:nvSpPr>
          <p:spPr>
            <a:xfrm>
              <a:off x="4645815" y="2745721"/>
              <a:ext cx="1045015" cy="1310364"/>
            </a:xfrm>
            <a:custGeom>
              <a:rect b="b" l="l" r="r" t="t"/>
              <a:pathLst>
                <a:path extrusionOk="0" h="1310364" w="1045015">
                  <a:moveTo>
                    <a:pt x="0" y="0"/>
                  </a:moveTo>
                  <a:lnTo>
                    <a:pt x="1045015" y="0"/>
                  </a:lnTo>
                  <a:lnTo>
                    <a:pt x="1045015" y="1310364"/>
                  </a:lnTo>
                  <a:lnTo>
                    <a:pt x="0" y="1310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7" name="Google Shape;427;p26"/>
            <p:cNvSpPr/>
            <p:nvPr/>
          </p:nvSpPr>
          <p:spPr>
            <a:xfrm>
              <a:off x="9534145" y="3869291"/>
              <a:ext cx="13478255" cy="7484396"/>
            </a:xfrm>
            <a:custGeom>
              <a:rect b="b" l="l" r="r" t="t"/>
              <a:pathLst>
                <a:path extrusionOk="0" h="7484396" w="13478255">
                  <a:moveTo>
                    <a:pt x="0" y="0"/>
                  </a:moveTo>
                  <a:lnTo>
                    <a:pt x="13478255" y="0"/>
                  </a:lnTo>
                  <a:lnTo>
                    <a:pt x="13478255" y="7484395"/>
                  </a:lnTo>
                  <a:lnTo>
                    <a:pt x="0" y="74843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8" name="Google Shape;428;p26"/>
            <p:cNvSpPr txBox="1"/>
            <p:nvPr/>
          </p:nvSpPr>
          <p:spPr>
            <a:xfrm>
              <a:off x="3157442" y="432033"/>
              <a:ext cx="17721123" cy="1328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Advantages of LSTM over Vanilla RNNs</a:t>
              </a:r>
              <a:endParaRPr/>
            </a:p>
          </p:txBody>
        </p:sp>
        <p:sp>
          <p:nvSpPr>
            <p:cNvPr id="429" name="Google Shape;429;p26"/>
            <p:cNvSpPr txBox="1"/>
            <p:nvPr/>
          </p:nvSpPr>
          <p:spPr>
            <a:xfrm>
              <a:off x="2047429" y="4381986"/>
              <a:ext cx="9584188" cy="5621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Selective Memory: </a:t>
              </a:r>
              <a:endParaRPr/>
            </a:p>
            <a:p>
              <a:pPr indent="0" lvl="0" marL="0" marR="0" rtl="0" algn="l">
                <a:lnSpc>
                  <a:spcPct val="8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LSTMs can selectively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remember and forget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information, which allows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 to focus on relevant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and ignore noise.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d8acfa8b6_1_0"/>
          <p:cNvSpPr txBox="1"/>
          <p:nvPr/>
        </p:nvSpPr>
        <p:spPr>
          <a:xfrm>
            <a:off x="1610275" y="1226875"/>
            <a:ext cx="11041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 u="sng">
                <a:solidFill>
                  <a:srgbClr val="9015DB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Quiz</a:t>
            </a:r>
            <a:r>
              <a:rPr b="1" lang="en-US" sz="4700">
                <a:solidFill>
                  <a:srgbClr val="9015DB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4700">
              <a:solidFill>
                <a:srgbClr val="9015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 u="sng">
                <a:solidFill>
                  <a:srgbClr val="9015DB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Quiz-2</a:t>
            </a:r>
            <a:endParaRPr b="1" sz="4700">
              <a:solidFill>
                <a:srgbClr val="9015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/>
          <p:nvPr/>
        </p:nvSpPr>
        <p:spPr>
          <a:xfrm>
            <a:off x="-193647" y="0"/>
            <a:ext cx="18698044" cy="6186095"/>
          </a:xfrm>
          <a:custGeom>
            <a:rect b="b" l="l" r="r" t="t"/>
            <a:pathLst>
              <a:path extrusionOk="0" h="6186095" w="18698044">
                <a:moveTo>
                  <a:pt x="0" y="0"/>
                </a:moveTo>
                <a:lnTo>
                  <a:pt x="18698044" y="0"/>
                </a:lnTo>
                <a:lnTo>
                  <a:pt x="18698044" y="6186095"/>
                </a:lnTo>
                <a:lnTo>
                  <a:pt x="0" y="6186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6272" l="0" r="0" t="-25101"/>
            </a:stretch>
          </a:blipFill>
          <a:ln>
            <a:noFill/>
          </a:ln>
        </p:spPr>
      </p:sp>
      <p:grpSp>
        <p:nvGrpSpPr>
          <p:cNvPr id="440" name="Google Shape;440;p27"/>
          <p:cNvGrpSpPr/>
          <p:nvPr/>
        </p:nvGrpSpPr>
        <p:grpSpPr>
          <a:xfrm>
            <a:off x="-193647" y="-138347"/>
            <a:ext cx="18541711" cy="6324442"/>
            <a:chOff x="0" y="-38100"/>
            <a:chExt cx="5106267" cy="1741711"/>
          </a:xfrm>
        </p:grpSpPr>
        <p:sp>
          <p:nvSpPr>
            <p:cNvPr id="441" name="Google Shape;441;p27"/>
            <p:cNvSpPr/>
            <p:nvPr/>
          </p:nvSpPr>
          <p:spPr>
            <a:xfrm>
              <a:off x="0" y="0"/>
              <a:ext cx="5106267" cy="1703611"/>
            </a:xfrm>
            <a:custGeom>
              <a:rect b="b" l="l" r="r" t="t"/>
              <a:pathLst>
                <a:path extrusionOk="0" h="1703611" w="5106267">
                  <a:moveTo>
                    <a:pt x="0" y="0"/>
                  </a:moveTo>
                  <a:lnTo>
                    <a:pt x="5106267" y="0"/>
                  </a:lnTo>
                  <a:lnTo>
                    <a:pt x="5106267" y="1703611"/>
                  </a:lnTo>
                  <a:lnTo>
                    <a:pt x="0" y="1703611"/>
                  </a:lnTo>
                  <a:close/>
                </a:path>
              </a:pathLst>
            </a:custGeom>
            <a:solidFill>
              <a:srgbClr val="5E118D">
                <a:alpha val="91764"/>
              </a:srgbClr>
            </a:solidFill>
            <a:ln>
              <a:noFill/>
            </a:ln>
          </p:spPr>
        </p:sp>
        <p:sp>
          <p:nvSpPr>
            <p:cNvPr id="442" name="Google Shape;442;p27"/>
            <p:cNvSpPr txBox="1"/>
            <p:nvPr/>
          </p:nvSpPr>
          <p:spPr>
            <a:xfrm>
              <a:off x="0" y="-38100"/>
              <a:ext cx="5106267" cy="174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27"/>
          <p:cNvSpPr/>
          <p:nvPr/>
        </p:nvSpPr>
        <p:spPr>
          <a:xfrm>
            <a:off x="3869211" y="6706451"/>
            <a:ext cx="729181" cy="760554"/>
          </a:xfrm>
          <a:custGeom>
            <a:rect b="b" l="l" r="r" t="t"/>
            <a:pathLst>
              <a:path extrusionOk="0" h="760554" w="729181">
                <a:moveTo>
                  <a:pt x="0" y="0"/>
                </a:moveTo>
                <a:lnTo>
                  <a:pt x="729181" y="0"/>
                </a:lnTo>
                <a:lnTo>
                  <a:pt x="729181" y="760554"/>
                </a:lnTo>
                <a:lnTo>
                  <a:pt x="0" y="760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7"/>
          <p:cNvSpPr txBox="1"/>
          <p:nvPr/>
        </p:nvSpPr>
        <p:spPr>
          <a:xfrm>
            <a:off x="5711723" y="2238643"/>
            <a:ext cx="7185848" cy="1665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4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45" name="Google Shape;445;p27"/>
          <p:cNvSpPr txBox="1"/>
          <p:nvPr/>
        </p:nvSpPr>
        <p:spPr>
          <a:xfrm>
            <a:off x="7184020" y="7848005"/>
            <a:ext cx="337875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trends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RNN research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8348028" y="6706451"/>
            <a:ext cx="729181" cy="760554"/>
          </a:xfrm>
          <a:custGeom>
            <a:rect b="b" l="l" r="r" t="t"/>
            <a:pathLst>
              <a:path extrusionOk="0" h="760554" w="729181">
                <a:moveTo>
                  <a:pt x="0" y="0"/>
                </a:moveTo>
                <a:lnTo>
                  <a:pt x="729181" y="0"/>
                </a:lnTo>
                <a:lnTo>
                  <a:pt x="729181" y="760554"/>
                </a:lnTo>
                <a:lnTo>
                  <a:pt x="0" y="760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7"/>
          <p:cNvSpPr/>
          <p:nvPr/>
        </p:nvSpPr>
        <p:spPr>
          <a:xfrm>
            <a:off x="13157748" y="6706451"/>
            <a:ext cx="729181" cy="760554"/>
          </a:xfrm>
          <a:custGeom>
            <a:rect b="b" l="l" r="r" t="t"/>
            <a:pathLst>
              <a:path extrusionOk="0" h="760554" w="729181">
                <a:moveTo>
                  <a:pt x="0" y="0"/>
                </a:moveTo>
                <a:lnTo>
                  <a:pt x="729181" y="0"/>
                </a:lnTo>
                <a:lnTo>
                  <a:pt x="729181" y="760554"/>
                </a:lnTo>
                <a:lnTo>
                  <a:pt x="0" y="760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27"/>
          <p:cNvSpPr txBox="1"/>
          <p:nvPr/>
        </p:nvSpPr>
        <p:spPr>
          <a:xfrm>
            <a:off x="3351568" y="7848005"/>
            <a:ext cx="20583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Recap of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key points</a:t>
            </a:r>
            <a:endParaRPr/>
          </a:p>
        </p:txBody>
      </p:sp>
      <p:sp>
        <p:nvSpPr>
          <p:cNvPr id="449" name="Google Shape;449;p27"/>
          <p:cNvSpPr txBox="1"/>
          <p:nvPr/>
        </p:nvSpPr>
        <p:spPr>
          <a:xfrm>
            <a:off x="12897570" y="7727923"/>
            <a:ext cx="1549956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Q&amp;A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512"/>
            <a:chOff x="0" y="-192881"/>
            <a:chExt cx="11998861" cy="1567349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7349"/>
              <a:chOff x="0" y="-38100"/>
              <a:chExt cx="2370145" cy="3096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000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866587" y="16268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Variational Autoencoder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Practical Implementations 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274011" y="60843"/>
              <a:ext cx="8856600" cy="9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Autoencoders Limitations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9" name="Google Shape;189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5" name="Google Shape;195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7" name="Google Shape;197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5"/>
          <p:cNvSpPr txBox="1"/>
          <p:nvPr/>
        </p:nvSpPr>
        <p:spPr>
          <a:xfrm>
            <a:off x="1224397" y="741247"/>
            <a:ext cx="30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636846" y="2629785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Recurrent Neural Networks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1417144" y="2901693"/>
            <a:ext cx="10753285" cy="3954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43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 data 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 Architecture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of RNN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Short-Term Memory (LSTM)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6" name="Google Shape;206;p6"/>
          <p:cNvSpPr txBox="1"/>
          <p:nvPr/>
        </p:nvSpPr>
        <p:spPr>
          <a:xfrm>
            <a:off x="1268864" y="775972"/>
            <a:ext cx="3307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</p:txBody>
      </p:sp>
      <p:grpSp>
        <p:nvGrpSpPr>
          <p:cNvPr id="207" name="Google Shape;207;p6"/>
          <p:cNvGrpSpPr/>
          <p:nvPr/>
        </p:nvGrpSpPr>
        <p:grpSpPr>
          <a:xfrm>
            <a:off x="1268864" y="2680410"/>
            <a:ext cx="16334981" cy="6577890"/>
            <a:chOff x="0" y="0"/>
            <a:chExt cx="21779975" cy="8770520"/>
          </a:xfrm>
        </p:grpSpPr>
        <p:sp>
          <p:nvSpPr>
            <p:cNvPr id="208" name="Google Shape;208;p6"/>
            <p:cNvSpPr/>
            <p:nvPr/>
          </p:nvSpPr>
          <p:spPr>
            <a:xfrm>
              <a:off x="10066715" y="0"/>
              <a:ext cx="11713260" cy="8770520"/>
            </a:xfrm>
            <a:custGeom>
              <a:rect b="b" l="l" r="r" t="t"/>
              <a:pathLst>
                <a:path extrusionOk="0" h="8770520" w="11713260">
                  <a:moveTo>
                    <a:pt x="0" y="0"/>
                  </a:moveTo>
                  <a:lnTo>
                    <a:pt x="11713260" y="0"/>
                  </a:lnTo>
                  <a:lnTo>
                    <a:pt x="11713260" y="8770520"/>
                  </a:lnTo>
                  <a:lnTo>
                    <a:pt x="0" y="87705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p6"/>
            <p:cNvSpPr txBox="1"/>
            <p:nvPr/>
          </p:nvSpPr>
          <p:spPr>
            <a:xfrm>
              <a:off x="0" y="239466"/>
              <a:ext cx="10775193" cy="7137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Predicting </a:t>
              </a:r>
              <a:r>
                <a:rPr b="0" i="0" lang="en-US" sz="4315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future values</a:t>
              </a: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based 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past time-ordered data.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3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15" u="none" cap="none" strike="noStrike">
                  <a:solidFill>
                    <a:srgbClr val="A03ADF"/>
                  </a:solidFill>
                  <a:latin typeface="Arial"/>
                  <a:ea typeface="Arial"/>
                  <a:cs typeface="Arial"/>
                  <a:sym typeface="Arial"/>
                </a:rPr>
                <a:t>Applications</a:t>
              </a: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/>
            </a:p>
            <a:p>
              <a:pPr indent="-465828" lvl="1" marL="931657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15"/>
                <a:buFont typeface="Arial"/>
                <a:buChar char="•"/>
              </a:pP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Stock prices</a:t>
              </a:r>
              <a:endParaRPr/>
            </a:p>
            <a:p>
              <a:pPr indent="-465828" lvl="1" marL="931657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15"/>
                <a:buFont typeface="Arial"/>
                <a:buChar char="•"/>
              </a:pP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/>
            </a:p>
            <a:p>
              <a:pPr indent="-465828" lvl="1" marL="931657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15"/>
                <a:buFont typeface="Arial"/>
                <a:buChar char="•"/>
              </a:pPr>
              <a:r>
                <a:rPr b="0" i="0" lang="en-US" sz="431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11142929" y="3816448"/>
            <a:ext cx="6812110" cy="5441852"/>
          </a:xfrm>
          <a:custGeom>
            <a:rect b="b" l="l" r="r" t="t"/>
            <a:pathLst>
              <a:path extrusionOk="0" h="5441852" w="6812110">
                <a:moveTo>
                  <a:pt x="0" y="0"/>
                </a:moveTo>
                <a:lnTo>
                  <a:pt x="6812110" y="0"/>
                </a:lnTo>
                <a:lnTo>
                  <a:pt x="6812110" y="5441852"/>
                </a:lnTo>
                <a:lnTo>
                  <a:pt x="0" y="5441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792" r="-12780" t="-12664"/>
            </a:stretch>
          </a:blipFill>
          <a:ln>
            <a:noFill/>
          </a:ln>
        </p:spPr>
      </p:sp>
      <p:sp>
        <p:nvSpPr>
          <p:cNvPr id="216" name="Google Shape;216;p7"/>
          <p:cNvSpPr txBox="1"/>
          <p:nvPr/>
        </p:nvSpPr>
        <p:spPr>
          <a:xfrm>
            <a:off x="1522079" y="810327"/>
            <a:ext cx="1130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Series/Sequential Data</a:t>
            </a:r>
            <a:endParaRPr/>
          </a:p>
        </p:txBody>
      </p:sp>
      <p:sp>
        <p:nvSpPr>
          <p:cNvPr id="217" name="Google Shape;217;p7"/>
          <p:cNvSpPr txBox="1"/>
          <p:nvPr/>
        </p:nvSpPr>
        <p:spPr>
          <a:xfrm>
            <a:off x="1522079" y="2539365"/>
            <a:ext cx="14782762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Translation :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English :Where there is a will, there is a way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Urdu 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1"/>
              </a:rPr>
              <a:t>جہاں چاہ وہاں راہ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1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1522079" y="5000625"/>
            <a:ext cx="9167153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English :Actions speak louder than words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Urdu 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1"/>
              </a:rPr>
              <a:t>عمل الفاظ سے بڑھ کر ہوتا ہے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1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4" name="Google Shape;224;p8"/>
          <p:cNvSpPr/>
          <p:nvPr/>
        </p:nvSpPr>
        <p:spPr>
          <a:xfrm>
            <a:off x="1522079" y="3717621"/>
            <a:ext cx="14841105" cy="5540679"/>
          </a:xfrm>
          <a:custGeom>
            <a:rect b="b" l="l" r="r" t="t"/>
            <a:pathLst>
              <a:path extrusionOk="0" h="5540679" w="14841105">
                <a:moveTo>
                  <a:pt x="0" y="0"/>
                </a:moveTo>
                <a:lnTo>
                  <a:pt x="14841105" y="0"/>
                </a:lnTo>
                <a:lnTo>
                  <a:pt x="14841105" y="5540679"/>
                </a:lnTo>
                <a:lnTo>
                  <a:pt x="0" y="5540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8"/>
          <p:cNvSpPr txBox="1"/>
          <p:nvPr/>
        </p:nvSpPr>
        <p:spPr>
          <a:xfrm>
            <a:off x="1522079" y="741927"/>
            <a:ext cx="979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Series/Sequential Data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1522079" y="2410431"/>
            <a:ext cx="11968587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Prediction : Predict Temperature for 2024-07-22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/>
          <p:nvPr/>
        </p:nvSpPr>
        <p:spPr>
          <a:xfrm>
            <a:off x="-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2" name="Google Shape;232;p9"/>
          <p:cNvSpPr txBox="1"/>
          <p:nvPr/>
        </p:nvSpPr>
        <p:spPr>
          <a:xfrm>
            <a:off x="0" y="718472"/>
            <a:ext cx="6602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Step 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865198" y="2012957"/>
            <a:ext cx="16575000" cy="8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time step is a </a:t>
            </a: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single point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sequence 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representing a specific moment in </a:t>
            </a: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Importance: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Each time step is used to predict the next step in time series analysis.</a:t>
            </a:r>
            <a:endParaRPr/>
          </a:p>
          <a:p>
            <a:pPr indent="0" lvl="0" marL="0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343057" lvl="1" marL="686117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A03ADF"/>
              </a:buClr>
              <a:buSzPts val="3177"/>
              <a:buFont typeface="Arial"/>
              <a:buChar char="•"/>
            </a:pP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Time Series Data:</a:t>
            </a: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Daily temperatures over a week.</a:t>
            </a:r>
            <a:endParaRPr/>
          </a:p>
          <a:p>
            <a:pPr indent="-343057" lvl="1" marL="686117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A03ADF"/>
              </a:buClr>
              <a:buSzPts val="3177"/>
              <a:buFont typeface="Arial"/>
              <a:buChar char="•"/>
            </a:pPr>
            <a:r>
              <a:rPr b="0" i="0" lang="en-US" sz="3177" u="none" cap="none" strike="noStrike">
                <a:solidFill>
                  <a:srgbClr val="A03ADF"/>
                </a:solidFill>
                <a:latin typeface="Arial"/>
                <a:ea typeface="Arial"/>
                <a:cs typeface="Arial"/>
                <a:sym typeface="Arial"/>
              </a:rPr>
              <a:t>Time Steps:</a:t>
            </a:r>
            <a:endParaRPr/>
          </a:p>
          <a:p>
            <a:pPr indent="-457411" lvl="2" marL="1372233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1: 25°C</a:t>
            </a:r>
            <a:endParaRPr/>
          </a:p>
          <a:p>
            <a:pPr indent="-457411" lvl="2" marL="1372233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2: 26°C</a:t>
            </a:r>
            <a:endParaRPr/>
          </a:p>
          <a:p>
            <a:pPr indent="-457411" lvl="2" marL="1372233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3: 24°C</a:t>
            </a:r>
            <a:endParaRPr/>
          </a:p>
          <a:p>
            <a:pPr indent="-457411" lvl="2" marL="1372233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4: 27°C</a:t>
            </a:r>
            <a:endParaRPr/>
          </a:p>
          <a:p>
            <a:pPr indent="-457411" lvl="2" marL="1372233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5: 25°C</a:t>
            </a:r>
            <a:endParaRPr/>
          </a:p>
          <a:p>
            <a:pPr indent="-457410" lvl="2" marL="1372232" marR="0" rtl="0" algn="just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77"/>
              <a:buFont typeface="Arial"/>
              <a:buChar char="⚬"/>
            </a:pPr>
            <a:r>
              <a:rPr b="0" i="0" lang="en-US" sz="3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6: 26°C</a:t>
            </a:r>
            <a:endParaRPr b="0" i="0" sz="31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